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59" r:id="rId4"/>
    <p:sldId id="262" r:id="rId5"/>
    <p:sldId id="261" r:id="rId6"/>
    <p:sldId id="258" r:id="rId7"/>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1718"/>
    <a:srgbClr val="FFE800"/>
    <a:srgbClr val="28337A"/>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8" d="100"/>
          <a:sy n="78" d="100"/>
        </p:scale>
        <p:origin x="878"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E2E7F2-6143-C8B7-F200-21F570208E57}"/>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FEE7C868-8BB0-27DC-BCC2-26DAF80F3A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CD8D4FB0-58C6-F879-0D90-9417E5FFCC65}"/>
              </a:ext>
            </a:extLst>
          </p:cNvPr>
          <p:cNvSpPr>
            <a:spLocks noGrp="1"/>
          </p:cNvSpPr>
          <p:nvPr>
            <p:ph type="dt" sz="half" idx="10"/>
          </p:nvPr>
        </p:nvSpPr>
        <p:spPr/>
        <p:txBody>
          <a:bodyPr/>
          <a:lstStyle/>
          <a:p>
            <a:fld id="{EF18AF01-0137-4BEA-8914-3D0A6C945923}" type="datetimeFigureOut">
              <a:rPr lang="pt-BR" smtClean="0"/>
              <a:t>13/06/2022</a:t>
            </a:fld>
            <a:endParaRPr lang="pt-BR"/>
          </a:p>
        </p:txBody>
      </p:sp>
      <p:sp>
        <p:nvSpPr>
          <p:cNvPr id="5" name="Espaço Reservado para Rodapé 4">
            <a:extLst>
              <a:ext uri="{FF2B5EF4-FFF2-40B4-BE49-F238E27FC236}">
                <a16:creationId xmlns:a16="http://schemas.microsoft.com/office/drawing/2014/main" id="{99907EE2-2A43-6431-9D16-6AA7823E177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D21D05B-0C10-827D-0BBA-83DE9CF34F42}"/>
              </a:ext>
            </a:extLst>
          </p:cNvPr>
          <p:cNvSpPr>
            <a:spLocks noGrp="1"/>
          </p:cNvSpPr>
          <p:nvPr>
            <p:ph type="sldNum" sz="quarter" idx="12"/>
          </p:nvPr>
        </p:nvSpPr>
        <p:spPr/>
        <p:txBody>
          <a:bodyPr/>
          <a:lstStyle/>
          <a:p>
            <a:fld id="{0BF23A9F-7822-4422-8B4F-B16DB0BC36D4}" type="slidenum">
              <a:rPr lang="pt-BR" smtClean="0"/>
              <a:t>‹nº›</a:t>
            </a:fld>
            <a:endParaRPr lang="pt-BR"/>
          </a:p>
        </p:txBody>
      </p:sp>
    </p:spTree>
    <p:extLst>
      <p:ext uri="{BB962C8B-B14F-4D97-AF65-F5344CB8AC3E}">
        <p14:creationId xmlns:p14="http://schemas.microsoft.com/office/powerpoint/2010/main" val="2694973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179316-C1D6-B285-4E7E-96D620188AB6}"/>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6F2B3B42-B1AD-7053-2E26-77AE1C982820}"/>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7620EE7-3692-3055-67AF-A2473157E5CF}"/>
              </a:ext>
            </a:extLst>
          </p:cNvPr>
          <p:cNvSpPr>
            <a:spLocks noGrp="1"/>
          </p:cNvSpPr>
          <p:nvPr>
            <p:ph type="dt" sz="half" idx="10"/>
          </p:nvPr>
        </p:nvSpPr>
        <p:spPr/>
        <p:txBody>
          <a:bodyPr/>
          <a:lstStyle/>
          <a:p>
            <a:fld id="{EF18AF01-0137-4BEA-8914-3D0A6C945923}" type="datetimeFigureOut">
              <a:rPr lang="pt-BR" smtClean="0"/>
              <a:t>13/06/2022</a:t>
            </a:fld>
            <a:endParaRPr lang="pt-BR"/>
          </a:p>
        </p:txBody>
      </p:sp>
      <p:sp>
        <p:nvSpPr>
          <p:cNvPr id="5" name="Espaço Reservado para Rodapé 4">
            <a:extLst>
              <a:ext uri="{FF2B5EF4-FFF2-40B4-BE49-F238E27FC236}">
                <a16:creationId xmlns:a16="http://schemas.microsoft.com/office/drawing/2014/main" id="{9A5B5E89-77D6-3710-D328-41BDE67C564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206DE193-C114-3CB1-3F2C-738FBD0A317B}"/>
              </a:ext>
            </a:extLst>
          </p:cNvPr>
          <p:cNvSpPr>
            <a:spLocks noGrp="1"/>
          </p:cNvSpPr>
          <p:nvPr>
            <p:ph type="sldNum" sz="quarter" idx="12"/>
          </p:nvPr>
        </p:nvSpPr>
        <p:spPr/>
        <p:txBody>
          <a:bodyPr/>
          <a:lstStyle/>
          <a:p>
            <a:fld id="{0BF23A9F-7822-4422-8B4F-B16DB0BC36D4}" type="slidenum">
              <a:rPr lang="pt-BR" smtClean="0"/>
              <a:t>‹nº›</a:t>
            </a:fld>
            <a:endParaRPr lang="pt-BR"/>
          </a:p>
        </p:txBody>
      </p:sp>
    </p:spTree>
    <p:extLst>
      <p:ext uri="{BB962C8B-B14F-4D97-AF65-F5344CB8AC3E}">
        <p14:creationId xmlns:p14="http://schemas.microsoft.com/office/powerpoint/2010/main" val="3775508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0CC30FB-7626-1AC0-10C1-60CB8A98D593}"/>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CC06591-CC55-B6CB-85EA-FEC0731F0A0C}"/>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FB07AB7-5AEA-0825-2ADF-12419D2FECBA}"/>
              </a:ext>
            </a:extLst>
          </p:cNvPr>
          <p:cNvSpPr>
            <a:spLocks noGrp="1"/>
          </p:cNvSpPr>
          <p:nvPr>
            <p:ph type="dt" sz="half" idx="10"/>
          </p:nvPr>
        </p:nvSpPr>
        <p:spPr/>
        <p:txBody>
          <a:bodyPr/>
          <a:lstStyle/>
          <a:p>
            <a:fld id="{EF18AF01-0137-4BEA-8914-3D0A6C945923}" type="datetimeFigureOut">
              <a:rPr lang="pt-BR" smtClean="0"/>
              <a:t>13/06/2022</a:t>
            </a:fld>
            <a:endParaRPr lang="pt-BR"/>
          </a:p>
        </p:txBody>
      </p:sp>
      <p:sp>
        <p:nvSpPr>
          <p:cNvPr id="5" name="Espaço Reservado para Rodapé 4">
            <a:extLst>
              <a:ext uri="{FF2B5EF4-FFF2-40B4-BE49-F238E27FC236}">
                <a16:creationId xmlns:a16="http://schemas.microsoft.com/office/drawing/2014/main" id="{7D3D82E2-069A-EDDA-5468-B68F3A7C1EE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374B3B7-5D3A-C5C3-388D-92683B73D429}"/>
              </a:ext>
            </a:extLst>
          </p:cNvPr>
          <p:cNvSpPr>
            <a:spLocks noGrp="1"/>
          </p:cNvSpPr>
          <p:nvPr>
            <p:ph type="sldNum" sz="quarter" idx="12"/>
          </p:nvPr>
        </p:nvSpPr>
        <p:spPr/>
        <p:txBody>
          <a:bodyPr/>
          <a:lstStyle/>
          <a:p>
            <a:fld id="{0BF23A9F-7822-4422-8B4F-B16DB0BC36D4}" type="slidenum">
              <a:rPr lang="pt-BR" smtClean="0"/>
              <a:t>‹nº›</a:t>
            </a:fld>
            <a:endParaRPr lang="pt-BR"/>
          </a:p>
        </p:txBody>
      </p:sp>
    </p:spTree>
    <p:extLst>
      <p:ext uri="{BB962C8B-B14F-4D97-AF65-F5344CB8AC3E}">
        <p14:creationId xmlns:p14="http://schemas.microsoft.com/office/powerpoint/2010/main" val="381795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BA24A9-8B1E-D052-5F9B-EF10AB9D62ED}"/>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07D7F1B-2BA3-B947-47D3-4626C99777A7}"/>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C4C7706-2F95-A8CD-FB24-DD5A914F5D24}"/>
              </a:ext>
            </a:extLst>
          </p:cNvPr>
          <p:cNvSpPr>
            <a:spLocks noGrp="1"/>
          </p:cNvSpPr>
          <p:nvPr>
            <p:ph type="dt" sz="half" idx="10"/>
          </p:nvPr>
        </p:nvSpPr>
        <p:spPr/>
        <p:txBody>
          <a:bodyPr/>
          <a:lstStyle/>
          <a:p>
            <a:fld id="{EF18AF01-0137-4BEA-8914-3D0A6C945923}" type="datetimeFigureOut">
              <a:rPr lang="pt-BR" smtClean="0"/>
              <a:t>13/06/2022</a:t>
            </a:fld>
            <a:endParaRPr lang="pt-BR"/>
          </a:p>
        </p:txBody>
      </p:sp>
      <p:sp>
        <p:nvSpPr>
          <p:cNvPr id="5" name="Espaço Reservado para Rodapé 4">
            <a:extLst>
              <a:ext uri="{FF2B5EF4-FFF2-40B4-BE49-F238E27FC236}">
                <a16:creationId xmlns:a16="http://schemas.microsoft.com/office/drawing/2014/main" id="{DB539211-6F63-C389-9362-7E8E3E09FF3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A621D919-039C-94AF-381D-11353EDC40FE}"/>
              </a:ext>
            </a:extLst>
          </p:cNvPr>
          <p:cNvSpPr>
            <a:spLocks noGrp="1"/>
          </p:cNvSpPr>
          <p:nvPr>
            <p:ph type="sldNum" sz="quarter" idx="12"/>
          </p:nvPr>
        </p:nvSpPr>
        <p:spPr/>
        <p:txBody>
          <a:bodyPr/>
          <a:lstStyle/>
          <a:p>
            <a:fld id="{0BF23A9F-7822-4422-8B4F-B16DB0BC36D4}" type="slidenum">
              <a:rPr lang="pt-BR" smtClean="0"/>
              <a:t>‹nº›</a:t>
            </a:fld>
            <a:endParaRPr lang="pt-BR"/>
          </a:p>
        </p:txBody>
      </p:sp>
    </p:spTree>
    <p:extLst>
      <p:ext uri="{BB962C8B-B14F-4D97-AF65-F5344CB8AC3E}">
        <p14:creationId xmlns:p14="http://schemas.microsoft.com/office/powerpoint/2010/main" val="2277730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EE10DA-07A8-56DE-B038-4CDE4A9FD038}"/>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64422612-CD84-E20E-4D59-5C6C4171EF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4D650FDE-0090-E3F4-5EBB-381245F3B1F5}"/>
              </a:ext>
            </a:extLst>
          </p:cNvPr>
          <p:cNvSpPr>
            <a:spLocks noGrp="1"/>
          </p:cNvSpPr>
          <p:nvPr>
            <p:ph type="dt" sz="half" idx="10"/>
          </p:nvPr>
        </p:nvSpPr>
        <p:spPr/>
        <p:txBody>
          <a:bodyPr/>
          <a:lstStyle/>
          <a:p>
            <a:fld id="{EF18AF01-0137-4BEA-8914-3D0A6C945923}" type="datetimeFigureOut">
              <a:rPr lang="pt-BR" smtClean="0"/>
              <a:t>13/06/2022</a:t>
            </a:fld>
            <a:endParaRPr lang="pt-BR"/>
          </a:p>
        </p:txBody>
      </p:sp>
      <p:sp>
        <p:nvSpPr>
          <p:cNvPr id="5" name="Espaço Reservado para Rodapé 4">
            <a:extLst>
              <a:ext uri="{FF2B5EF4-FFF2-40B4-BE49-F238E27FC236}">
                <a16:creationId xmlns:a16="http://schemas.microsoft.com/office/drawing/2014/main" id="{97CDDB32-2322-45B4-D86A-EA66A54DE48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FF81B24-B6CB-395A-DA35-2D46C6D25AC1}"/>
              </a:ext>
            </a:extLst>
          </p:cNvPr>
          <p:cNvSpPr>
            <a:spLocks noGrp="1"/>
          </p:cNvSpPr>
          <p:nvPr>
            <p:ph type="sldNum" sz="quarter" idx="12"/>
          </p:nvPr>
        </p:nvSpPr>
        <p:spPr/>
        <p:txBody>
          <a:bodyPr/>
          <a:lstStyle/>
          <a:p>
            <a:fld id="{0BF23A9F-7822-4422-8B4F-B16DB0BC36D4}" type="slidenum">
              <a:rPr lang="pt-BR" smtClean="0"/>
              <a:t>‹nº›</a:t>
            </a:fld>
            <a:endParaRPr lang="pt-BR"/>
          </a:p>
        </p:txBody>
      </p:sp>
    </p:spTree>
    <p:extLst>
      <p:ext uri="{BB962C8B-B14F-4D97-AF65-F5344CB8AC3E}">
        <p14:creationId xmlns:p14="http://schemas.microsoft.com/office/powerpoint/2010/main" val="90173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ED8079-26CD-642D-3155-B6A9D7A3BC5C}"/>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631B4D4D-9877-FAE8-04E9-590278E7B0A3}"/>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CF9CEA9A-AE46-1A75-0149-A8C0E593A1E0}"/>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BD361096-2B21-1A96-83DD-A293AB9E23BD}"/>
              </a:ext>
            </a:extLst>
          </p:cNvPr>
          <p:cNvSpPr>
            <a:spLocks noGrp="1"/>
          </p:cNvSpPr>
          <p:nvPr>
            <p:ph type="dt" sz="half" idx="10"/>
          </p:nvPr>
        </p:nvSpPr>
        <p:spPr/>
        <p:txBody>
          <a:bodyPr/>
          <a:lstStyle/>
          <a:p>
            <a:fld id="{EF18AF01-0137-4BEA-8914-3D0A6C945923}" type="datetimeFigureOut">
              <a:rPr lang="pt-BR" smtClean="0"/>
              <a:t>13/06/2022</a:t>
            </a:fld>
            <a:endParaRPr lang="pt-BR"/>
          </a:p>
        </p:txBody>
      </p:sp>
      <p:sp>
        <p:nvSpPr>
          <p:cNvPr id="6" name="Espaço Reservado para Rodapé 5">
            <a:extLst>
              <a:ext uri="{FF2B5EF4-FFF2-40B4-BE49-F238E27FC236}">
                <a16:creationId xmlns:a16="http://schemas.microsoft.com/office/drawing/2014/main" id="{528BEDCD-E1CE-1A54-EC92-44B2BB52A672}"/>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B9DABA38-E057-B6B7-A44F-5A793CDAB041}"/>
              </a:ext>
            </a:extLst>
          </p:cNvPr>
          <p:cNvSpPr>
            <a:spLocks noGrp="1"/>
          </p:cNvSpPr>
          <p:nvPr>
            <p:ph type="sldNum" sz="quarter" idx="12"/>
          </p:nvPr>
        </p:nvSpPr>
        <p:spPr/>
        <p:txBody>
          <a:bodyPr/>
          <a:lstStyle/>
          <a:p>
            <a:fld id="{0BF23A9F-7822-4422-8B4F-B16DB0BC36D4}" type="slidenum">
              <a:rPr lang="pt-BR" smtClean="0"/>
              <a:t>‹nº›</a:t>
            </a:fld>
            <a:endParaRPr lang="pt-BR"/>
          </a:p>
        </p:txBody>
      </p:sp>
    </p:spTree>
    <p:extLst>
      <p:ext uri="{BB962C8B-B14F-4D97-AF65-F5344CB8AC3E}">
        <p14:creationId xmlns:p14="http://schemas.microsoft.com/office/powerpoint/2010/main" val="115512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921756-F80E-50C5-F0FE-8B4F54A3CB54}"/>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B97D8547-E8AA-65FB-C858-0CF8658ABF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689D23D6-E30B-AF7E-3C5B-CA28ABCED4A9}"/>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B29367A5-0886-6821-0378-B83A0DF9A2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A2C46F5E-D360-30FD-C557-DB922789285F}"/>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2EB36A90-AA29-C9F7-32D3-F66CA45A9E6C}"/>
              </a:ext>
            </a:extLst>
          </p:cNvPr>
          <p:cNvSpPr>
            <a:spLocks noGrp="1"/>
          </p:cNvSpPr>
          <p:nvPr>
            <p:ph type="dt" sz="half" idx="10"/>
          </p:nvPr>
        </p:nvSpPr>
        <p:spPr/>
        <p:txBody>
          <a:bodyPr/>
          <a:lstStyle/>
          <a:p>
            <a:fld id="{EF18AF01-0137-4BEA-8914-3D0A6C945923}" type="datetimeFigureOut">
              <a:rPr lang="pt-BR" smtClean="0"/>
              <a:t>13/06/2022</a:t>
            </a:fld>
            <a:endParaRPr lang="pt-BR"/>
          </a:p>
        </p:txBody>
      </p:sp>
      <p:sp>
        <p:nvSpPr>
          <p:cNvPr id="8" name="Espaço Reservado para Rodapé 7">
            <a:extLst>
              <a:ext uri="{FF2B5EF4-FFF2-40B4-BE49-F238E27FC236}">
                <a16:creationId xmlns:a16="http://schemas.microsoft.com/office/drawing/2014/main" id="{67C6377A-2254-76E6-1616-FA9B40D20B9A}"/>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CDA3F9E3-D3F7-AFC6-04D5-F6D52E0C553A}"/>
              </a:ext>
            </a:extLst>
          </p:cNvPr>
          <p:cNvSpPr>
            <a:spLocks noGrp="1"/>
          </p:cNvSpPr>
          <p:nvPr>
            <p:ph type="sldNum" sz="quarter" idx="12"/>
          </p:nvPr>
        </p:nvSpPr>
        <p:spPr/>
        <p:txBody>
          <a:bodyPr/>
          <a:lstStyle/>
          <a:p>
            <a:fld id="{0BF23A9F-7822-4422-8B4F-B16DB0BC36D4}" type="slidenum">
              <a:rPr lang="pt-BR" smtClean="0"/>
              <a:t>‹nº›</a:t>
            </a:fld>
            <a:endParaRPr lang="pt-BR"/>
          </a:p>
        </p:txBody>
      </p:sp>
    </p:spTree>
    <p:extLst>
      <p:ext uri="{BB962C8B-B14F-4D97-AF65-F5344CB8AC3E}">
        <p14:creationId xmlns:p14="http://schemas.microsoft.com/office/powerpoint/2010/main" val="788027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69835F-07D3-9765-2C73-CBEA3FEDF6C8}"/>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42102780-13F0-0836-1393-929DF7733755}"/>
              </a:ext>
            </a:extLst>
          </p:cNvPr>
          <p:cNvSpPr>
            <a:spLocks noGrp="1"/>
          </p:cNvSpPr>
          <p:nvPr>
            <p:ph type="dt" sz="half" idx="10"/>
          </p:nvPr>
        </p:nvSpPr>
        <p:spPr/>
        <p:txBody>
          <a:bodyPr/>
          <a:lstStyle/>
          <a:p>
            <a:fld id="{EF18AF01-0137-4BEA-8914-3D0A6C945923}" type="datetimeFigureOut">
              <a:rPr lang="pt-BR" smtClean="0"/>
              <a:t>13/06/2022</a:t>
            </a:fld>
            <a:endParaRPr lang="pt-BR"/>
          </a:p>
        </p:txBody>
      </p:sp>
      <p:sp>
        <p:nvSpPr>
          <p:cNvPr id="4" name="Espaço Reservado para Rodapé 3">
            <a:extLst>
              <a:ext uri="{FF2B5EF4-FFF2-40B4-BE49-F238E27FC236}">
                <a16:creationId xmlns:a16="http://schemas.microsoft.com/office/drawing/2014/main" id="{7B6B1CC8-8276-EF27-4C34-E648FF4718FA}"/>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A1799B9A-98B5-9516-F9AD-0C7934594AA0}"/>
              </a:ext>
            </a:extLst>
          </p:cNvPr>
          <p:cNvSpPr>
            <a:spLocks noGrp="1"/>
          </p:cNvSpPr>
          <p:nvPr>
            <p:ph type="sldNum" sz="quarter" idx="12"/>
          </p:nvPr>
        </p:nvSpPr>
        <p:spPr/>
        <p:txBody>
          <a:bodyPr/>
          <a:lstStyle/>
          <a:p>
            <a:fld id="{0BF23A9F-7822-4422-8B4F-B16DB0BC36D4}" type="slidenum">
              <a:rPr lang="pt-BR" smtClean="0"/>
              <a:t>‹nº›</a:t>
            </a:fld>
            <a:endParaRPr lang="pt-BR"/>
          </a:p>
        </p:txBody>
      </p:sp>
    </p:spTree>
    <p:extLst>
      <p:ext uri="{BB962C8B-B14F-4D97-AF65-F5344CB8AC3E}">
        <p14:creationId xmlns:p14="http://schemas.microsoft.com/office/powerpoint/2010/main" val="1263098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B03B73D6-C032-0FCC-14E4-8FC1F6C4B113}"/>
              </a:ext>
            </a:extLst>
          </p:cNvPr>
          <p:cNvSpPr>
            <a:spLocks noGrp="1"/>
          </p:cNvSpPr>
          <p:nvPr>
            <p:ph type="dt" sz="half" idx="10"/>
          </p:nvPr>
        </p:nvSpPr>
        <p:spPr/>
        <p:txBody>
          <a:bodyPr/>
          <a:lstStyle/>
          <a:p>
            <a:fld id="{EF18AF01-0137-4BEA-8914-3D0A6C945923}" type="datetimeFigureOut">
              <a:rPr lang="pt-BR" smtClean="0"/>
              <a:t>13/06/2022</a:t>
            </a:fld>
            <a:endParaRPr lang="pt-BR"/>
          </a:p>
        </p:txBody>
      </p:sp>
      <p:sp>
        <p:nvSpPr>
          <p:cNvPr id="3" name="Espaço Reservado para Rodapé 2">
            <a:extLst>
              <a:ext uri="{FF2B5EF4-FFF2-40B4-BE49-F238E27FC236}">
                <a16:creationId xmlns:a16="http://schemas.microsoft.com/office/drawing/2014/main" id="{FF46C32E-0E35-5D47-63ED-E9C545D32E22}"/>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3F8D00A4-1D9D-60DE-F4C6-357E2B3B263C}"/>
              </a:ext>
            </a:extLst>
          </p:cNvPr>
          <p:cNvSpPr>
            <a:spLocks noGrp="1"/>
          </p:cNvSpPr>
          <p:nvPr>
            <p:ph type="sldNum" sz="quarter" idx="12"/>
          </p:nvPr>
        </p:nvSpPr>
        <p:spPr/>
        <p:txBody>
          <a:bodyPr/>
          <a:lstStyle/>
          <a:p>
            <a:fld id="{0BF23A9F-7822-4422-8B4F-B16DB0BC36D4}" type="slidenum">
              <a:rPr lang="pt-BR" smtClean="0"/>
              <a:t>‹nº›</a:t>
            </a:fld>
            <a:endParaRPr lang="pt-BR"/>
          </a:p>
        </p:txBody>
      </p:sp>
    </p:spTree>
    <p:extLst>
      <p:ext uri="{BB962C8B-B14F-4D97-AF65-F5344CB8AC3E}">
        <p14:creationId xmlns:p14="http://schemas.microsoft.com/office/powerpoint/2010/main" val="946747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5C3FD4-5328-E175-668E-16A75B8CD504}"/>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6DE4F2A7-501B-7E57-D42A-76A5CB60CE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9A3D4F52-696A-ED16-A52C-EBD33592F3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C05A2DFD-B7E0-8854-ED4E-E363A0C4D15E}"/>
              </a:ext>
            </a:extLst>
          </p:cNvPr>
          <p:cNvSpPr>
            <a:spLocks noGrp="1"/>
          </p:cNvSpPr>
          <p:nvPr>
            <p:ph type="dt" sz="half" idx="10"/>
          </p:nvPr>
        </p:nvSpPr>
        <p:spPr/>
        <p:txBody>
          <a:bodyPr/>
          <a:lstStyle/>
          <a:p>
            <a:fld id="{EF18AF01-0137-4BEA-8914-3D0A6C945923}" type="datetimeFigureOut">
              <a:rPr lang="pt-BR" smtClean="0"/>
              <a:t>13/06/2022</a:t>
            </a:fld>
            <a:endParaRPr lang="pt-BR"/>
          </a:p>
        </p:txBody>
      </p:sp>
      <p:sp>
        <p:nvSpPr>
          <p:cNvPr id="6" name="Espaço Reservado para Rodapé 5">
            <a:extLst>
              <a:ext uri="{FF2B5EF4-FFF2-40B4-BE49-F238E27FC236}">
                <a16:creationId xmlns:a16="http://schemas.microsoft.com/office/drawing/2014/main" id="{22895739-B3C4-E7B1-C836-63E9E5715FD4}"/>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B1E4D422-FDEC-DFD1-ADEB-A87F82D34CAD}"/>
              </a:ext>
            </a:extLst>
          </p:cNvPr>
          <p:cNvSpPr>
            <a:spLocks noGrp="1"/>
          </p:cNvSpPr>
          <p:nvPr>
            <p:ph type="sldNum" sz="quarter" idx="12"/>
          </p:nvPr>
        </p:nvSpPr>
        <p:spPr/>
        <p:txBody>
          <a:bodyPr/>
          <a:lstStyle/>
          <a:p>
            <a:fld id="{0BF23A9F-7822-4422-8B4F-B16DB0BC36D4}" type="slidenum">
              <a:rPr lang="pt-BR" smtClean="0"/>
              <a:t>‹nº›</a:t>
            </a:fld>
            <a:endParaRPr lang="pt-BR"/>
          </a:p>
        </p:txBody>
      </p:sp>
    </p:spTree>
    <p:extLst>
      <p:ext uri="{BB962C8B-B14F-4D97-AF65-F5344CB8AC3E}">
        <p14:creationId xmlns:p14="http://schemas.microsoft.com/office/powerpoint/2010/main" val="318337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9CD15B-A361-1A04-CC5F-DE11B8744789}"/>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B8134AF0-C156-2A6B-FAAF-AF31A728A7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3BBA21A6-EEA5-088B-DEEC-3E803AD42A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136C7B4-9E1C-5C15-08E6-40584E509C3C}"/>
              </a:ext>
            </a:extLst>
          </p:cNvPr>
          <p:cNvSpPr>
            <a:spLocks noGrp="1"/>
          </p:cNvSpPr>
          <p:nvPr>
            <p:ph type="dt" sz="half" idx="10"/>
          </p:nvPr>
        </p:nvSpPr>
        <p:spPr/>
        <p:txBody>
          <a:bodyPr/>
          <a:lstStyle/>
          <a:p>
            <a:fld id="{EF18AF01-0137-4BEA-8914-3D0A6C945923}" type="datetimeFigureOut">
              <a:rPr lang="pt-BR" smtClean="0"/>
              <a:t>13/06/2022</a:t>
            </a:fld>
            <a:endParaRPr lang="pt-BR"/>
          </a:p>
        </p:txBody>
      </p:sp>
      <p:sp>
        <p:nvSpPr>
          <p:cNvPr id="6" name="Espaço Reservado para Rodapé 5">
            <a:extLst>
              <a:ext uri="{FF2B5EF4-FFF2-40B4-BE49-F238E27FC236}">
                <a16:creationId xmlns:a16="http://schemas.microsoft.com/office/drawing/2014/main" id="{43189144-2E51-3FC2-218E-8E0924FE70DD}"/>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2B123FB9-F304-A02D-1FDF-C9BF6F56ED7D}"/>
              </a:ext>
            </a:extLst>
          </p:cNvPr>
          <p:cNvSpPr>
            <a:spLocks noGrp="1"/>
          </p:cNvSpPr>
          <p:nvPr>
            <p:ph type="sldNum" sz="quarter" idx="12"/>
          </p:nvPr>
        </p:nvSpPr>
        <p:spPr/>
        <p:txBody>
          <a:bodyPr/>
          <a:lstStyle/>
          <a:p>
            <a:fld id="{0BF23A9F-7822-4422-8B4F-B16DB0BC36D4}" type="slidenum">
              <a:rPr lang="pt-BR" smtClean="0"/>
              <a:t>‹nº›</a:t>
            </a:fld>
            <a:endParaRPr lang="pt-BR"/>
          </a:p>
        </p:txBody>
      </p:sp>
    </p:spTree>
    <p:extLst>
      <p:ext uri="{BB962C8B-B14F-4D97-AF65-F5344CB8AC3E}">
        <p14:creationId xmlns:p14="http://schemas.microsoft.com/office/powerpoint/2010/main" val="594425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04EB416F-EDAD-C8B3-75D5-126EE5C233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4163AF7D-60E6-6D0E-46CD-7E4E501E21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925BEF5-7197-3C93-670C-A4AD2999AC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18AF01-0137-4BEA-8914-3D0A6C945923}" type="datetimeFigureOut">
              <a:rPr lang="pt-BR" smtClean="0"/>
              <a:t>13/06/2022</a:t>
            </a:fld>
            <a:endParaRPr lang="pt-BR"/>
          </a:p>
        </p:txBody>
      </p:sp>
      <p:sp>
        <p:nvSpPr>
          <p:cNvPr id="5" name="Espaço Reservado para Rodapé 4">
            <a:extLst>
              <a:ext uri="{FF2B5EF4-FFF2-40B4-BE49-F238E27FC236}">
                <a16:creationId xmlns:a16="http://schemas.microsoft.com/office/drawing/2014/main" id="{04D27066-F8FD-D619-0637-71787BC31E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CC62B0B6-D621-F1D5-D390-07AC413180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F23A9F-7822-4422-8B4F-B16DB0BC36D4}" type="slidenum">
              <a:rPr lang="pt-BR" smtClean="0"/>
              <a:t>‹nº›</a:t>
            </a:fld>
            <a:endParaRPr lang="pt-BR"/>
          </a:p>
        </p:txBody>
      </p:sp>
    </p:spTree>
    <p:extLst>
      <p:ext uri="{BB962C8B-B14F-4D97-AF65-F5344CB8AC3E}">
        <p14:creationId xmlns:p14="http://schemas.microsoft.com/office/powerpoint/2010/main" val="306840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4D054F3D-C604-5125-9FCA-2384A8711654}"/>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11434" b="6177"/>
          <a:stretch/>
        </p:blipFill>
        <p:spPr>
          <a:xfrm>
            <a:off x="0" y="-1"/>
            <a:ext cx="12192000" cy="6858001"/>
          </a:xfrm>
          <a:prstGeom prst="rect">
            <a:avLst/>
          </a:prstGeom>
          <a:ln>
            <a:noFill/>
          </a:ln>
        </p:spPr>
      </p:pic>
      <p:sp>
        <p:nvSpPr>
          <p:cNvPr id="6" name="Retângulo 5">
            <a:extLst>
              <a:ext uri="{FF2B5EF4-FFF2-40B4-BE49-F238E27FC236}">
                <a16:creationId xmlns:a16="http://schemas.microsoft.com/office/drawing/2014/main" id="{5A8A43FD-506C-96A7-4236-14F7101ACFE7}"/>
              </a:ext>
            </a:extLst>
          </p:cNvPr>
          <p:cNvSpPr>
            <a:spLocks noGrp="1" noRot="1" noMove="1" noResize="1" noEditPoints="1" noAdjustHandles="1" noChangeArrowheads="1" noChangeShapeType="1"/>
          </p:cNvSpPr>
          <p:nvPr/>
        </p:nvSpPr>
        <p:spPr>
          <a:xfrm>
            <a:off x="0" y="0"/>
            <a:ext cx="12192000" cy="6858000"/>
          </a:xfrm>
          <a:prstGeom prst="rect">
            <a:avLst/>
          </a:prstGeom>
          <a:solidFill>
            <a:srgbClr val="28337A">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a:extLst>
              <a:ext uri="{FF2B5EF4-FFF2-40B4-BE49-F238E27FC236}">
                <a16:creationId xmlns:a16="http://schemas.microsoft.com/office/drawing/2014/main" id="{9ACA4997-DCCA-FAFA-99DE-CE4A8091FC31}"/>
              </a:ext>
            </a:extLst>
          </p:cNvPr>
          <p:cNvSpPr>
            <a:spLocks noGrp="1" noRot="1" noMove="1" noResize="1" noEditPoints="1" noAdjustHandles="1" noChangeArrowheads="1" noChangeShapeType="1"/>
          </p:cNvSpPr>
          <p:nvPr/>
        </p:nvSpPr>
        <p:spPr>
          <a:xfrm>
            <a:off x="0" y="0"/>
            <a:ext cx="1376516" cy="6858000"/>
          </a:xfrm>
          <a:prstGeom prst="rect">
            <a:avLst/>
          </a:prstGeom>
          <a:solidFill>
            <a:srgbClr val="C51718">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Imagem 8">
            <a:extLst>
              <a:ext uri="{FF2B5EF4-FFF2-40B4-BE49-F238E27FC236}">
                <a16:creationId xmlns:a16="http://schemas.microsoft.com/office/drawing/2014/main" id="{DD37FFF8-1058-3D8F-43E1-A766056E9B3A}"/>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3573718" y="482206"/>
            <a:ext cx="5044563" cy="1483383"/>
          </a:xfrm>
          <a:prstGeom prst="rect">
            <a:avLst/>
          </a:prstGeom>
        </p:spPr>
      </p:pic>
      <p:sp>
        <p:nvSpPr>
          <p:cNvPr id="10" name="CaixaDeTexto 9">
            <a:extLst>
              <a:ext uri="{FF2B5EF4-FFF2-40B4-BE49-F238E27FC236}">
                <a16:creationId xmlns:a16="http://schemas.microsoft.com/office/drawing/2014/main" id="{6057C017-DAB3-2508-5FA5-996712EEAA45}"/>
              </a:ext>
            </a:extLst>
          </p:cNvPr>
          <p:cNvSpPr txBox="1"/>
          <p:nvPr/>
        </p:nvSpPr>
        <p:spPr>
          <a:xfrm>
            <a:off x="1849684" y="2446037"/>
            <a:ext cx="8492619" cy="1754326"/>
          </a:xfrm>
          <a:prstGeom prst="rect">
            <a:avLst/>
          </a:prstGeom>
          <a:noFill/>
        </p:spPr>
        <p:txBody>
          <a:bodyPr wrap="square" rtlCol="0">
            <a:spAutoFit/>
          </a:bodyPr>
          <a:lstStyle/>
          <a:p>
            <a:pPr algn="ctr"/>
            <a:r>
              <a:rPr lang="pt-BR" sz="3600" b="1" i="0" dirty="0">
                <a:solidFill>
                  <a:schemeClr val="bg1"/>
                </a:solidFill>
                <a:effectLst/>
                <a:latin typeface="Arial" panose="020B0604020202020204" pitchFamily="34" charset="0"/>
              </a:rPr>
              <a:t>Razões por que é precisa uma Convenção das Nações Unidas sobre fiscalidade</a:t>
            </a:r>
            <a:endParaRPr lang="pt-BR" sz="3600" b="1" dirty="0">
              <a:solidFill>
                <a:schemeClr val="bg1"/>
              </a:solidFill>
            </a:endParaRPr>
          </a:p>
        </p:txBody>
      </p:sp>
      <p:sp>
        <p:nvSpPr>
          <p:cNvPr id="11" name="CaixaDeTexto 10">
            <a:extLst>
              <a:ext uri="{FF2B5EF4-FFF2-40B4-BE49-F238E27FC236}">
                <a16:creationId xmlns:a16="http://schemas.microsoft.com/office/drawing/2014/main" id="{35359CE1-2744-67DB-213A-10AD571DFDF7}"/>
              </a:ext>
            </a:extLst>
          </p:cNvPr>
          <p:cNvSpPr txBox="1"/>
          <p:nvPr/>
        </p:nvSpPr>
        <p:spPr>
          <a:xfrm>
            <a:off x="3507804" y="4467352"/>
            <a:ext cx="5176377" cy="707886"/>
          </a:xfrm>
          <a:prstGeom prst="rect">
            <a:avLst/>
          </a:prstGeom>
          <a:noFill/>
        </p:spPr>
        <p:txBody>
          <a:bodyPr wrap="square" rtlCol="0">
            <a:spAutoFit/>
          </a:bodyPr>
          <a:lstStyle/>
          <a:p>
            <a:pPr algn="ctr"/>
            <a:r>
              <a:rPr lang="pt-BR" sz="4000" b="1" dirty="0">
                <a:solidFill>
                  <a:srgbClr val="FFE800"/>
                </a:solidFill>
              </a:rPr>
              <a:t>Ana Gomes </a:t>
            </a:r>
          </a:p>
        </p:txBody>
      </p:sp>
    </p:spTree>
    <p:extLst>
      <p:ext uri="{BB962C8B-B14F-4D97-AF65-F5344CB8AC3E}">
        <p14:creationId xmlns:p14="http://schemas.microsoft.com/office/powerpoint/2010/main" val="3523399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E68E0C26-BD57-8E95-5FDD-F0E3AF91F967}"/>
              </a:ext>
            </a:extLst>
          </p:cNvPr>
          <p:cNvSpPr>
            <a:spLocks noGrp="1" noRot="1" noMove="1" noResize="1" noEditPoints="1" noAdjustHandles="1" noChangeArrowheads="1" noChangeShapeType="1"/>
          </p:cNvSpPr>
          <p:nvPr/>
        </p:nvSpPr>
        <p:spPr>
          <a:xfrm>
            <a:off x="0" y="0"/>
            <a:ext cx="12192000" cy="6858000"/>
          </a:xfrm>
          <a:prstGeom prst="rect">
            <a:avLst/>
          </a:prstGeom>
          <a:solidFill>
            <a:srgbClr val="2833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8E1E1BBE-5124-D4B2-1419-D909437A8CFF}"/>
              </a:ext>
            </a:extLst>
          </p:cNvPr>
          <p:cNvSpPr>
            <a:spLocks/>
          </p:cNvSpPr>
          <p:nvPr/>
        </p:nvSpPr>
        <p:spPr>
          <a:xfrm>
            <a:off x="-2" y="0"/>
            <a:ext cx="12192002" cy="6858000"/>
          </a:xfrm>
          <a:prstGeom prst="rect">
            <a:avLst/>
          </a:prstGeom>
          <a:solidFill>
            <a:srgbClr val="C51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Espaço Reservado para Conteúdo 2">
            <a:extLst>
              <a:ext uri="{FF2B5EF4-FFF2-40B4-BE49-F238E27FC236}">
                <a16:creationId xmlns:a16="http://schemas.microsoft.com/office/drawing/2014/main" id="{8C0EF5CF-8DE1-8679-9381-411147AD4A85}"/>
              </a:ext>
            </a:extLst>
          </p:cNvPr>
          <p:cNvSpPr>
            <a:spLocks noGrp="1"/>
          </p:cNvSpPr>
          <p:nvPr>
            <p:ph idx="1"/>
          </p:nvPr>
        </p:nvSpPr>
        <p:spPr>
          <a:xfrm>
            <a:off x="457199" y="782998"/>
            <a:ext cx="11277600" cy="5381828"/>
          </a:xfrm>
        </p:spPr>
        <p:txBody>
          <a:bodyPr>
            <a:noAutofit/>
          </a:bodyPr>
          <a:lstStyle/>
          <a:p>
            <a:pPr algn="l"/>
            <a:r>
              <a:rPr lang="pt-BR" sz="1800" b="0" i="0" dirty="0">
                <a:solidFill>
                  <a:schemeClr val="bg1"/>
                </a:solidFill>
                <a:effectLst/>
              </a:rPr>
              <a:t>1. É preciso um sistema de impostos global coerente. Hoje vivemos com uma complexa e desconexa teia de acordos tributários bilaterais e com um sistema internacional paralelo, que tenta sem sucesso regular as incidências fiscais na </a:t>
            </a:r>
            <a:r>
              <a:rPr lang="pt-BR" sz="1800" b="0" i="0" dirty="0" err="1">
                <a:solidFill>
                  <a:schemeClr val="bg1"/>
                </a:solidFill>
                <a:effectLst/>
              </a:rPr>
              <a:t>actividade</a:t>
            </a:r>
            <a:r>
              <a:rPr lang="pt-BR" sz="1800" b="0" i="0" dirty="0">
                <a:solidFill>
                  <a:schemeClr val="bg1"/>
                </a:solidFill>
                <a:effectLst/>
              </a:rPr>
              <a:t> económica </a:t>
            </a:r>
            <a:r>
              <a:rPr lang="pt-BR" sz="1800" b="0" i="0" dirty="0" err="1">
                <a:solidFill>
                  <a:schemeClr val="bg1"/>
                </a:solidFill>
                <a:effectLst/>
              </a:rPr>
              <a:t>trans-fronteiras</a:t>
            </a:r>
            <a:r>
              <a:rPr lang="pt-BR" sz="1800" b="0" i="0" dirty="0">
                <a:solidFill>
                  <a:schemeClr val="bg1"/>
                </a:solidFill>
                <a:effectLst/>
              </a:rPr>
              <a:t>.</a:t>
            </a:r>
            <a:br>
              <a:rPr lang="pt-BR" sz="1800" b="0" i="0" dirty="0">
                <a:solidFill>
                  <a:schemeClr val="bg1"/>
                </a:solidFill>
                <a:effectLst/>
              </a:rPr>
            </a:br>
            <a:endParaRPr lang="pt-BR" sz="1800" b="0" i="0" dirty="0">
              <a:solidFill>
                <a:schemeClr val="bg1"/>
              </a:solidFill>
              <a:effectLst/>
            </a:endParaRPr>
          </a:p>
          <a:p>
            <a:pPr algn="l"/>
            <a:r>
              <a:rPr lang="pt-BR" sz="1800" b="0" i="0" dirty="0">
                <a:solidFill>
                  <a:schemeClr val="bg1"/>
                </a:solidFill>
                <a:effectLst/>
              </a:rPr>
              <a:t>2. É preciso reforçar a cooperação entre administrações fiscais. Um sistema global coerente vai melhorar as condições de trabalho das autoridades fiscais e tornar a cooperação mais eficiente, designadamente para assegurar que as companhias multinacionais pagam impostos. </a:t>
            </a:r>
            <a:br>
              <a:rPr lang="pt-BR" sz="1800" b="0" i="0" dirty="0">
                <a:solidFill>
                  <a:schemeClr val="bg1"/>
                </a:solidFill>
                <a:effectLst/>
              </a:rPr>
            </a:br>
            <a:endParaRPr lang="pt-BR" sz="1800" b="0" i="0" dirty="0">
              <a:solidFill>
                <a:schemeClr val="bg1"/>
              </a:solidFill>
              <a:effectLst/>
            </a:endParaRPr>
          </a:p>
          <a:p>
            <a:pPr algn="l"/>
            <a:r>
              <a:rPr lang="pt-BR" sz="1800" b="0" i="0" dirty="0">
                <a:solidFill>
                  <a:schemeClr val="bg1"/>
                </a:solidFill>
                <a:effectLst/>
              </a:rPr>
              <a:t>3. Menos unilateralismo: os governos têm cada vez mais recorrido a “listas negras” e leis nacionais agressivas para garantir a base de imposição fiscal. Medidas cada vez mais </a:t>
            </a:r>
            <a:r>
              <a:rPr lang="pt-BR" sz="1800" b="0" i="0" dirty="0" err="1">
                <a:solidFill>
                  <a:schemeClr val="bg1"/>
                </a:solidFill>
                <a:effectLst/>
              </a:rPr>
              <a:t>proteccionistas</a:t>
            </a:r>
            <a:r>
              <a:rPr lang="pt-BR" sz="1800" b="0" i="0" dirty="0">
                <a:solidFill>
                  <a:schemeClr val="bg1"/>
                </a:solidFill>
                <a:effectLst/>
              </a:rPr>
              <a:t> vão complicar a vida das pessoas e das empresas que não fogem aos impostos.</a:t>
            </a:r>
            <a:br>
              <a:rPr lang="pt-BR" sz="1800" b="0" i="0" dirty="0">
                <a:solidFill>
                  <a:schemeClr val="bg1"/>
                </a:solidFill>
                <a:effectLst/>
              </a:rPr>
            </a:br>
            <a:endParaRPr lang="pt-BR" sz="1800" b="0" i="0" dirty="0">
              <a:solidFill>
                <a:schemeClr val="bg1"/>
              </a:solidFill>
              <a:effectLst/>
            </a:endParaRPr>
          </a:p>
          <a:p>
            <a:pPr algn="l"/>
            <a:r>
              <a:rPr lang="pt-BR" sz="1800" b="0" i="0" dirty="0">
                <a:solidFill>
                  <a:schemeClr val="bg1"/>
                </a:solidFill>
                <a:effectLst/>
              </a:rPr>
              <a:t>4. É crucial acabar com a “corrida para o fundo” e o “dumping fiscal”: o medo de perder investimentos leva os governos a introduzir incentivos fiscais, isenções e práticas fiscais desleais para com outros Estados e, de facto, </a:t>
            </a:r>
            <a:r>
              <a:rPr lang="pt-BR" sz="1800" b="0" i="0" dirty="0" err="1">
                <a:solidFill>
                  <a:schemeClr val="bg1"/>
                </a:solidFill>
                <a:effectLst/>
              </a:rPr>
              <a:t>auto-flageladoras</a:t>
            </a:r>
            <a:r>
              <a:rPr lang="pt-BR" sz="1800" b="0" i="0" dirty="0">
                <a:solidFill>
                  <a:schemeClr val="bg1"/>
                </a:solidFill>
                <a:effectLst/>
              </a:rPr>
              <a:t>.</a:t>
            </a:r>
            <a:br>
              <a:rPr lang="pt-BR" sz="1800" b="0" i="0" dirty="0">
                <a:solidFill>
                  <a:schemeClr val="bg1"/>
                </a:solidFill>
                <a:effectLst/>
              </a:rPr>
            </a:br>
            <a:endParaRPr lang="pt-BR" sz="1800" b="0" i="0" dirty="0">
              <a:solidFill>
                <a:schemeClr val="bg1"/>
              </a:solidFill>
              <a:effectLst/>
            </a:endParaRPr>
          </a:p>
          <a:p>
            <a:pPr algn="l"/>
            <a:r>
              <a:rPr lang="pt-BR" sz="1800" b="0" i="0" dirty="0">
                <a:solidFill>
                  <a:schemeClr val="bg1"/>
                </a:solidFill>
                <a:effectLst/>
              </a:rPr>
              <a:t>5. Um mais saudável ambiente de </a:t>
            </a:r>
            <a:r>
              <a:rPr lang="pt-BR" sz="1800" b="0" i="0" dirty="0" err="1">
                <a:solidFill>
                  <a:schemeClr val="bg1"/>
                </a:solidFill>
                <a:effectLst/>
              </a:rPr>
              <a:t>negocios</a:t>
            </a:r>
            <a:r>
              <a:rPr lang="pt-BR" sz="1800" b="0" i="0" dirty="0">
                <a:solidFill>
                  <a:schemeClr val="bg1"/>
                </a:solidFill>
                <a:effectLst/>
              </a:rPr>
              <a:t>: diversos sistemas fiscais nacionais, desconexos, inconsistentes e frequentemente frustráveis, criam impactos administrativos pesados, incertezas legais e alto risco para investidores e empresas com </a:t>
            </a:r>
            <a:r>
              <a:rPr lang="pt-BR" sz="1800" b="0" i="0" dirty="0" err="1">
                <a:solidFill>
                  <a:schemeClr val="bg1"/>
                </a:solidFill>
                <a:effectLst/>
              </a:rPr>
              <a:t>actividade</a:t>
            </a:r>
            <a:r>
              <a:rPr lang="pt-BR" sz="1800" b="0" i="0" dirty="0">
                <a:solidFill>
                  <a:schemeClr val="bg1"/>
                </a:solidFill>
                <a:effectLst/>
              </a:rPr>
              <a:t> internacional.</a:t>
            </a:r>
          </a:p>
        </p:txBody>
      </p:sp>
    </p:spTree>
    <p:extLst>
      <p:ext uri="{BB962C8B-B14F-4D97-AF65-F5344CB8AC3E}">
        <p14:creationId xmlns:p14="http://schemas.microsoft.com/office/powerpoint/2010/main" val="3760905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E68E0C26-BD57-8E95-5FDD-F0E3AF91F967}"/>
              </a:ext>
            </a:extLst>
          </p:cNvPr>
          <p:cNvSpPr>
            <a:spLocks/>
          </p:cNvSpPr>
          <p:nvPr/>
        </p:nvSpPr>
        <p:spPr>
          <a:xfrm>
            <a:off x="0" y="0"/>
            <a:ext cx="12192000" cy="6858000"/>
          </a:xfrm>
          <a:prstGeom prst="rect">
            <a:avLst/>
          </a:prstGeom>
          <a:solidFill>
            <a:srgbClr val="2833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Espaço Reservado para Conteúdo 2">
            <a:extLst>
              <a:ext uri="{FF2B5EF4-FFF2-40B4-BE49-F238E27FC236}">
                <a16:creationId xmlns:a16="http://schemas.microsoft.com/office/drawing/2014/main" id="{15B57559-D1CE-7A19-0575-B7FC1F671262}"/>
              </a:ext>
            </a:extLst>
          </p:cNvPr>
          <p:cNvSpPr txBox="1">
            <a:spLocks/>
          </p:cNvSpPr>
          <p:nvPr/>
        </p:nvSpPr>
        <p:spPr>
          <a:xfrm>
            <a:off x="556756" y="655180"/>
            <a:ext cx="11078488" cy="41921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pt-BR" sz="1800" b="0" i="0" dirty="0">
                <a:solidFill>
                  <a:schemeClr val="bg1"/>
                </a:solidFill>
                <a:effectLst/>
              </a:rPr>
              <a:t>6. Condições equitativas: para que os países que avancem em transparência e racionalidade fiscal não sejam penalizados com a fuga de empresas e capitais para outras jurisdições. Através de negociações realmente globais, os governos podem coordenar a </a:t>
            </a:r>
            <a:r>
              <a:rPr lang="pt-BR" sz="1800" b="0" i="0" dirty="0" err="1">
                <a:solidFill>
                  <a:schemeClr val="bg1"/>
                </a:solidFill>
                <a:effectLst/>
              </a:rPr>
              <a:t>acção</a:t>
            </a:r>
            <a:r>
              <a:rPr lang="pt-BR" sz="1800" b="0" i="0" dirty="0">
                <a:solidFill>
                  <a:schemeClr val="bg1"/>
                </a:solidFill>
                <a:effectLst/>
              </a:rPr>
              <a:t> e assegurar condições mais equitativas para todos.</a:t>
            </a:r>
          </a:p>
          <a:p>
            <a:pPr algn="l"/>
            <a:br>
              <a:rPr lang="pt-BR" sz="1800" b="0" i="0" dirty="0">
                <a:solidFill>
                  <a:schemeClr val="bg1"/>
                </a:solidFill>
                <a:effectLst/>
              </a:rPr>
            </a:br>
            <a:r>
              <a:rPr lang="pt-BR" sz="1800" b="0" i="0" dirty="0">
                <a:solidFill>
                  <a:schemeClr val="bg1"/>
                </a:solidFill>
                <a:effectLst/>
              </a:rPr>
              <a:t>7. Execução reforçada: nenhum governo se pode sentir obrigado a aplicar regulamentação fiscal internacional que seja adoptada à sua revelia. A ONU é a única instituição global em que todos os países participam em pé de igualdade.</a:t>
            </a:r>
            <a:br>
              <a:rPr lang="pt-BR" sz="1800" b="0" i="0" dirty="0">
                <a:solidFill>
                  <a:schemeClr val="bg1"/>
                </a:solidFill>
                <a:effectLst/>
              </a:rPr>
            </a:br>
            <a:br>
              <a:rPr lang="pt-BR" sz="1800" b="0" i="0" dirty="0">
                <a:solidFill>
                  <a:schemeClr val="bg1"/>
                </a:solidFill>
                <a:effectLst/>
              </a:rPr>
            </a:br>
            <a:r>
              <a:rPr lang="pt-BR" sz="1800" b="0" i="0" dirty="0">
                <a:solidFill>
                  <a:schemeClr val="bg1"/>
                </a:solidFill>
                <a:effectLst/>
              </a:rPr>
              <a:t>8. Menos dupla-tributação e dupla não-tributação: o desencontro entre </a:t>
            </a:r>
            <a:r>
              <a:rPr lang="pt-BR" sz="1800" b="0" i="0" dirty="0" err="1">
                <a:solidFill>
                  <a:schemeClr val="bg1"/>
                </a:solidFill>
                <a:effectLst/>
              </a:rPr>
              <a:t>entre</a:t>
            </a:r>
            <a:r>
              <a:rPr lang="pt-BR" sz="1800" b="0" i="0" dirty="0">
                <a:solidFill>
                  <a:schemeClr val="bg1"/>
                </a:solidFill>
                <a:effectLst/>
              </a:rPr>
              <a:t> sistemas fiscais nacionais explica porque é que alguns cobram e pagam impostos a dobrar e outros não pagam impostos. Só através de cooperação verdadeiramente global será possível acabar com este desacerto.</a:t>
            </a:r>
            <a:br>
              <a:rPr lang="pt-BR" sz="1800" b="0" i="0" dirty="0">
                <a:solidFill>
                  <a:schemeClr val="bg1"/>
                </a:solidFill>
                <a:effectLst/>
              </a:rPr>
            </a:br>
            <a:endParaRPr lang="pt-BR" sz="1800" b="0" i="0" dirty="0">
              <a:solidFill>
                <a:schemeClr val="bg1"/>
              </a:solidFill>
              <a:effectLst/>
            </a:endParaRPr>
          </a:p>
          <a:p>
            <a:pPr algn="l"/>
            <a:r>
              <a:rPr lang="pt-BR" sz="1800" b="0" i="0" dirty="0">
                <a:solidFill>
                  <a:schemeClr val="bg1"/>
                </a:solidFill>
                <a:effectLst/>
              </a:rPr>
              <a:t>9. Urge financiar o desenvolvimento dos países mais pobres: a exclusão dos países mais pobres das decisões sobre regulação fiscal internacional significa que os seus interesses não são levados em conta. E significa menos receita fiscal e menos financiamento para o seu desenvolvimento.</a:t>
            </a:r>
            <a:br>
              <a:rPr lang="pt-BR" sz="1800" b="0" i="0" dirty="0">
                <a:solidFill>
                  <a:schemeClr val="bg1"/>
                </a:solidFill>
                <a:effectLst/>
              </a:rPr>
            </a:br>
            <a:endParaRPr lang="pt-BR" sz="1800" b="0" i="0" dirty="0">
              <a:solidFill>
                <a:schemeClr val="bg1"/>
              </a:solidFill>
              <a:effectLst/>
            </a:endParaRPr>
          </a:p>
          <a:p>
            <a:pPr algn="l"/>
            <a:r>
              <a:rPr lang="pt-BR" sz="1800" b="0" i="0" dirty="0">
                <a:solidFill>
                  <a:schemeClr val="bg1"/>
                </a:solidFill>
                <a:effectLst/>
              </a:rPr>
              <a:t>10. Urge </a:t>
            </a:r>
            <a:r>
              <a:rPr lang="pt-BR" sz="1800" b="0" i="0" dirty="0" err="1">
                <a:solidFill>
                  <a:schemeClr val="bg1"/>
                </a:solidFill>
                <a:effectLst/>
              </a:rPr>
              <a:t>actuar</a:t>
            </a:r>
            <a:r>
              <a:rPr lang="pt-BR" sz="1800" b="0" i="0" dirty="0">
                <a:solidFill>
                  <a:schemeClr val="bg1"/>
                </a:solidFill>
                <a:effectLst/>
              </a:rPr>
              <a:t> no plano global contra os paraísos fiscais. Muitos governos tentam proteger a sua base de imposição através de “listas negras” baseadas em critérios inconsistentes. Por exemplo, a controversa “lista negra” sobre paraísos fiscais da UE exclui países como a Suíça e o Luxemburgo e inclui por exemplo, a Libéria - um dos países mais pobres do mundo, pouco relevante no mundo dos </a:t>
            </a:r>
            <a:r>
              <a:rPr lang="pt-BR" sz="1800" b="0" i="0" dirty="0" err="1">
                <a:solidFill>
                  <a:schemeClr val="bg1"/>
                </a:solidFill>
                <a:effectLst/>
              </a:rPr>
              <a:t>offshores</a:t>
            </a:r>
            <a:r>
              <a:rPr lang="pt-BR" sz="1800" b="0" i="0" dirty="0">
                <a:solidFill>
                  <a:schemeClr val="bg1"/>
                </a:solidFill>
                <a:effectLst/>
              </a:rPr>
              <a:t>. A </a:t>
            </a:r>
            <a:r>
              <a:rPr lang="pt-BR" sz="1800" b="0" i="0" dirty="0" err="1">
                <a:solidFill>
                  <a:schemeClr val="bg1"/>
                </a:solidFill>
                <a:effectLst/>
              </a:rPr>
              <a:t>actuação</a:t>
            </a:r>
            <a:r>
              <a:rPr lang="pt-BR" sz="1800" b="0" i="0" dirty="0">
                <a:solidFill>
                  <a:schemeClr val="bg1"/>
                </a:solidFill>
                <a:effectLst/>
              </a:rPr>
              <a:t> contra os paraísos fiscais tem de ser justa e consistente - logo, globalmente coordenada para ser eficaz.</a:t>
            </a:r>
          </a:p>
          <a:p>
            <a:pPr marL="0" indent="0">
              <a:buNone/>
            </a:pPr>
            <a:endParaRPr lang="pt-BR" sz="1500" dirty="0">
              <a:solidFill>
                <a:schemeClr val="bg1"/>
              </a:solidFill>
            </a:endParaRPr>
          </a:p>
        </p:txBody>
      </p:sp>
    </p:spTree>
    <p:extLst>
      <p:ext uri="{BB962C8B-B14F-4D97-AF65-F5344CB8AC3E}">
        <p14:creationId xmlns:p14="http://schemas.microsoft.com/office/powerpoint/2010/main" val="581716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E68E0C26-BD57-8E95-5FDD-F0E3AF91F967}"/>
              </a:ext>
            </a:extLst>
          </p:cNvPr>
          <p:cNvSpPr>
            <a:spLocks noGrp="1" noRot="1" noMove="1" noResize="1" noEditPoints="1" noAdjustHandles="1" noChangeArrowheads="1" noChangeShapeType="1"/>
          </p:cNvSpPr>
          <p:nvPr/>
        </p:nvSpPr>
        <p:spPr>
          <a:xfrm>
            <a:off x="0" y="0"/>
            <a:ext cx="12192000" cy="6858000"/>
          </a:xfrm>
          <a:prstGeom prst="rect">
            <a:avLst/>
          </a:prstGeom>
          <a:solidFill>
            <a:srgbClr val="2833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Cantos Arredondados 6">
            <a:extLst>
              <a:ext uri="{FF2B5EF4-FFF2-40B4-BE49-F238E27FC236}">
                <a16:creationId xmlns:a16="http://schemas.microsoft.com/office/drawing/2014/main" id="{698B76FB-AA9E-CE4D-08ED-339FCD263C1C}"/>
              </a:ext>
            </a:extLst>
          </p:cNvPr>
          <p:cNvSpPr>
            <a:spLocks noGrp="1" noRot="1" noMove="1" noResize="1" noEditPoints="1" noAdjustHandles="1" noChangeArrowheads="1" noChangeShapeType="1"/>
          </p:cNvSpPr>
          <p:nvPr/>
        </p:nvSpPr>
        <p:spPr>
          <a:xfrm>
            <a:off x="412954" y="365125"/>
            <a:ext cx="11405419" cy="6127750"/>
          </a:xfrm>
          <a:prstGeom prst="roundRect">
            <a:avLst>
              <a:gd name="adj" fmla="val 3510"/>
            </a:avLst>
          </a:prstGeom>
          <a:solidFill>
            <a:srgbClr val="C51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a:extLst>
              <a:ext uri="{FF2B5EF4-FFF2-40B4-BE49-F238E27FC236}">
                <a16:creationId xmlns:a16="http://schemas.microsoft.com/office/drawing/2014/main" id="{585B0D82-7105-D41A-C755-74CF95AE9804}"/>
              </a:ext>
            </a:extLst>
          </p:cNvPr>
          <p:cNvSpPr>
            <a:spLocks noGrp="1"/>
          </p:cNvSpPr>
          <p:nvPr>
            <p:ph type="title"/>
          </p:nvPr>
        </p:nvSpPr>
        <p:spPr>
          <a:xfrm>
            <a:off x="2566832" y="365125"/>
            <a:ext cx="7058333" cy="519778"/>
          </a:xfrm>
        </p:spPr>
        <p:txBody>
          <a:bodyPr>
            <a:normAutofit/>
          </a:bodyPr>
          <a:lstStyle/>
          <a:p>
            <a:pPr algn="ctr"/>
            <a:r>
              <a:rPr lang="pt-BR" sz="2800" b="1" i="0" dirty="0">
                <a:solidFill>
                  <a:schemeClr val="bg1"/>
                </a:solidFill>
                <a:effectLst/>
                <a:latin typeface="Calibri "/>
                <a:cs typeface="Arial" panose="020B0604020202020204" pitchFamily="34" charset="0"/>
              </a:rPr>
              <a:t>Uma Convenção da NU sobre fiscalidade deve</a:t>
            </a:r>
            <a:r>
              <a:rPr lang="pt-BR" sz="2800" b="0" i="0" dirty="0">
                <a:solidFill>
                  <a:schemeClr val="bg1"/>
                </a:solidFill>
                <a:effectLst/>
                <a:latin typeface="Calibri "/>
                <a:cs typeface="Arial" panose="020B0604020202020204" pitchFamily="34" charset="0"/>
              </a:rPr>
              <a:t>:</a:t>
            </a:r>
            <a:endParaRPr lang="pt-BR" sz="2800" b="1" dirty="0">
              <a:solidFill>
                <a:schemeClr val="bg1"/>
              </a:solidFill>
              <a:latin typeface="Calibri "/>
              <a:cs typeface="Arial" panose="020B0604020202020204" pitchFamily="34" charset="0"/>
            </a:endParaRPr>
          </a:p>
        </p:txBody>
      </p:sp>
      <p:sp>
        <p:nvSpPr>
          <p:cNvPr id="3" name="Espaço Reservado para Conteúdo 2">
            <a:extLst>
              <a:ext uri="{FF2B5EF4-FFF2-40B4-BE49-F238E27FC236}">
                <a16:creationId xmlns:a16="http://schemas.microsoft.com/office/drawing/2014/main" id="{8C0EF5CF-8DE1-8679-9381-411147AD4A85}"/>
              </a:ext>
            </a:extLst>
          </p:cNvPr>
          <p:cNvSpPr>
            <a:spLocks noGrp="1"/>
          </p:cNvSpPr>
          <p:nvPr>
            <p:ph idx="1"/>
          </p:nvPr>
        </p:nvSpPr>
        <p:spPr>
          <a:xfrm>
            <a:off x="792110" y="1152167"/>
            <a:ext cx="10647105" cy="5073444"/>
          </a:xfrm>
        </p:spPr>
        <p:txBody>
          <a:bodyPr>
            <a:noAutofit/>
          </a:bodyPr>
          <a:lstStyle/>
          <a:p>
            <a:pPr algn="l"/>
            <a:r>
              <a:rPr lang="pt-BR" sz="1600" b="0" i="0" dirty="0">
                <a:solidFill>
                  <a:schemeClr val="bg1"/>
                </a:solidFill>
                <a:effectLst/>
                <a:cs typeface="Arial" panose="020B0604020202020204" pitchFamily="34" charset="0"/>
              </a:rPr>
              <a:t>. Criar um órgão global sobre fiscalidade. Uma Conferencia dos Estados-Partes como estrutura de governação global em que todos os países possam participar.</a:t>
            </a:r>
            <a:br>
              <a:rPr lang="pt-BR" sz="1600" b="0" i="0" dirty="0">
                <a:solidFill>
                  <a:schemeClr val="bg1"/>
                </a:solidFill>
                <a:effectLst/>
                <a:cs typeface="Arial" panose="020B0604020202020204" pitchFamily="34" charset="0"/>
              </a:rPr>
            </a:br>
            <a:endParaRPr lang="pt-BR" sz="1600" b="0" i="0" dirty="0">
              <a:solidFill>
                <a:schemeClr val="bg1"/>
              </a:solidFill>
              <a:effectLst/>
              <a:cs typeface="Arial" panose="020B0604020202020204" pitchFamily="34" charset="0"/>
            </a:endParaRPr>
          </a:p>
          <a:p>
            <a:pPr algn="l"/>
            <a:r>
              <a:rPr lang="pt-BR" sz="1600" b="0" i="0" dirty="0">
                <a:solidFill>
                  <a:schemeClr val="bg1"/>
                </a:solidFill>
                <a:effectLst/>
                <a:cs typeface="Arial" panose="020B0604020202020204" pitchFamily="34" charset="0"/>
              </a:rPr>
              <a:t>. Reforçar a luta global contra os fluxos financeiros ilícitos, incluindo a evasão e o evitamento fiscais. Reforçar a transparência e cooperação entre governos e autoridades tributárias, criando um sistema de regras fiscais global mais coerente e menos complexo.</a:t>
            </a:r>
            <a:br>
              <a:rPr lang="pt-BR" sz="1600" b="0" i="0" dirty="0">
                <a:solidFill>
                  <a:schemeClr val="bg1"/>
                </a:solidFill>
                <a:effectLst/>
                <a:cs typeface="Arial" panose="020B0604020202020204" pitchFamily="34" charset="0"/>
              </a:rPr>
            </a:br>
            <a:endParaRPr lang="pt-BR" sz="1600" b="0" i="0" dirty="0">
              <a:solidFill>
                <a:schemeClr val="bg1"/>
              </a:solidFill>
              <a:effectLst/>
              <a:cs typeface="Arial" panose="020B0604020202020204" pitchFamily="34" charset="0"/>
            </a:endParaRPr>
          </a:p>
          <a:p>
            <a:pPr algn="l"/>
            <a:r>
              <a:rPr lang="pt-BR" sz="1600" b="0" i="0" dirty="0">
                <a:solidFill>
                  <a:schemeClr val="bg1"/>
                </a:solidFill>
                <a:effectLst/>
                <a:cs typeface="Arial" panose="020B0604020202020204" pitchFamily="34" charset="0"/>
              </a:rPr>
              <a:t>. Promover a justiça para com os países em desenvolvimento. Substituir as regras e padrões fiscais existentes, que são enviesados a favor dos países mais ricos e poderosos, criando um sistema que sirva os interesses, preocupações e necessidades dos países em desenvolvimento.</a:t>
            </a:r>
            <a:br>
              <a:rPr lang="pt-BR" sz="1600" b="0" i="0" dirty="0">
                <a:solidFill>
                  <a:schemeClr val="bg1"/>
                </a:solidFill>
                <a:effectLst/>
                <a:cs typeface="Arial" panose="020B0604020202020204" pitchFamily="34" charset="0"/>
              </a:rPr>
            </a:br>
            <a:endParaRPr lang="pt-BR" sz="1600" b="0" i="0" dirty="0">
              <a:solidFill>
                <a:schemeClr val="bg1"/>
              </a:solidFill>
              <a:effectLst/>
              <a:cs typeface="Arial" panose="020B0604020202020204" pitchFamily="34" charset="0"/>
            </a:endParaRPr>
          </a:p>
          <a:p>
            <a:pPr algn="l"/>
            <a:r>
              <a:rPr lang="pt-BR" sz="1600" b="0" i="0" dirty="0">
                <a:solidFill>
                  <a:schemeClr val="bg1"/>
                </a:solidFill>
                <a:effectLst/>
                <a:cs typeface="Arial" panose="020B0604020202020204" pitchFamily="34" charset="0"/>
              </a:rPr>
              <a:t>. Atender à inter-relação entre desenvolvimento, direitos humanos, igualdade e proteção ambiental, para promover sistemas fiscais progressivos e ligar a governação fiscal global a outras obrigações e compromissos internacionais, incluindo os relativos a Direitos Humanos, ODS, Igualdade, Combate à Corrupção e Proteção Ambiental. </a:t>
            </a:r>
            <a:br>
              <a:rPr lang="pt-BR" sz="1600" b="0" i="0" dirty="0">
                <a:solidFill>
                  <a:schemeClr val="bg1"/>
                </a:solidFill>
                <a:effectLst/>
                <a:cs typeface="Arial" panose="020B0604020202020204" pitchFamily="34" charset="0"/>
              </a:rPr>
            </a:br>
            <a:endParaRPr lang="pt-BR" sz="1600" b="0" i="0" dirty="0">
              <a:solidFill>
                <a:schemeClr val="bg1"/>
              </a:solidFill>
              <a:effectLst/>
              <a:cs typeface="Arial" panose="020B0604020202020204" pitchFamily="34" charset="0"/>
            </a:endParaRPr>
          </a:p>
          <a:p>
            <a:pPr algn="l"/>
            <a:r>
              <a:rPr lang="pt-BR" sz="1600" b="0" i="0" dirty="0">
                <a:solidFill>
                  <a:schemeClr val="bg1"/>
                </a:solidFill>
                <a:effectLst/>
                <a:cs typeface="Arial" panose="020B0604020202020204" pitchFamily="34" charset="0"/>
              </a:rPr>
              <a:t>. Criar coerência global e reduzir a complexidade, gradualmente substituindo a teia de tratados bilaterais e acordos </a:t>
            </a:r>
            <a:r>
              <a:rPr lang="pt-BR" sz="1600" b="0" i="0" dirty="0" err="1">
                <a:solidFill>
                  <a:schemeClr val="bg1"/>
                </a:solidFill>
                <a:effectLst/>
                <a:cs typeface="Arial" panose="020B0604020202020204" pitchFamily="34" charset="0"/>
              </a:rPr>
              <a:t>multitalerais</a:t>
            </a:r>
            <a:r>
              <a:rPr lang="pt-BR" sz="1600" b="0" i="0" dirty="0">
                <a:solidFill>
                  <a:schemeClr val="bg1"/>
                </a:solidFill>
                <a:effectLst/>
                <a:cs typeface="Arial" panose="020B0604020202020204" pitchFamily="34" charset="0"/>
              </a:rPr>
              <a:t> que compõe o </a:t>
            </a:r>
            <a:r>
              <a:rPr lang="pt-BR" sz="1600" b="0" i="0" dirty="0" err="1">
                <a:solidFill>
                  <a:schemeClr val="bg1"/>
                </a:solidFill>
                <a:effectLst/>
                <a:cs typeface="Arial" panose="020B0604020202020204" pitchFamily="34" charset="0"/>
              </a:rPr>
              <a:t>actual</a:t>
            </a:r>
            <a:r>
              <a:rPr lang="pt-BR" sz="1600" b="0" i="0" dirty="0">
                <a:solidFill>
                  <a:schemeClr val="bg1"/>
                </a:solidFill>
                <a:effectLst/>
                <a:cs typeface="Arial" panose="020B0604020202020204" pitchFamily="34" charset="0"/>
              </a:rPr>
              <a:t> sistema incoerente e complexo, aumentando a eficácia da tributação e removendo oportunidades para a evasão fiscal.</a:t>
            </a:r>
            <a:br>
              <a:rPr lang="pt-BR" sz="1600" b="0" i="0" dirty="0">
                <a:solidFill>
                  <a:schemeClr val="bg1"/>
                </a:solidFill>
                <a:effectLst/>
                <a:cs typeface="Arial" panose="020B0604020202020204" pitchFamily="34" charset="0"/>
              </a:rPr>
            </a:br>
            <a:endParaRPr lang="pt-BR" sz="1600" b="0" i="0" dirty="0">
              <a:solidFill>
                <a:schemeClr val="bg1"/>
              </a:solidFill>
              <a:effectLst/>
              <a:cs typeface="Arial" panose="020B0604020202020204" pitchFamily="34" charset="0"/>
            </a:endParaRPr>
          </a:p>
        </p:txBody>
      </p:sp>
    </p:spTree>
    <p:extLst>
      <p:ext uri="{BB962C8B-B14F-4D97-AF65-F5344CB8AC3E}">
        <p14:creationId xmlns:p14="http://schemas.microsoft.com/office/powerpoint/2010/main" val="120646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E68E0C26-BD57-8E95-5FDD-F0E3AF91F967}"/>
              </a:ext>
            </a:extLst>
          </p:cNvPr>
          <p:cNvSpPr>
            <a:spLocks noGrp="1" noRot="1" noMove="1" noResize="1" noEditPoints="1" noAdjustHandles="1" noChangeArrowheads="1" noChangeShapeType="1"/>
          </p:cNvSpPr>
          <p:nvPr/>
        </p:nvSpPr>
        <p:spPr>
          <a:xfrm>
            <a:off x="0" y="0"/>
            <a:ext cx="12192000" cy="6858000"/>
          </a:xfrm>
          <a:prstGeom prst="rect">
            <a:avLst/>
          </a:prstGeom>
          <a:solidFill>
            <a:srgbClr val="2833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Cantos Arredondados 6">
            <a:extLst>
              <a:ext uri="{FF2B5EF4-FFF2-40B4-BE49-F238E27FC236}">
                <a16:creationId xmlns:a16="http://schemas.microsoft.com/office/drawing/2014/main" id="{698B76FB-AA9E-CE4D-08ED-339FCD263C1C}"/>
              </a:ext>
            </a:extLst>
          </p:cNvPr>
          <p:cNvSpPr>
            <a:spLocks noGrp="1" noRot="1" noMove="1" noResize="1" noEditPoints="1" noAdjustHandles="1" noChangeArrowheads="1" noChangeShapeType="1"/>
          </p:cNvSpPr>
          <p:nvPr/>
        </p:nvSpPr>
        <p:spPr>
          <a:xfrm>
            <a:off x="412954" y="365125"/>
            <a:ext cx="11405419" cy="6127750"/>
          </a:xfrm>
          <a:prstGeom prst="roundRect">
            <a:avLst>
              <a:gd name="adj" fmla="val 3510"/>
            </a:avLst>
          </a:prstGeom>
          <a:solidFill>
            <a:srgbClr val="C51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a:extLst>
              <a:ext uri="{FF2B5EF4-FFF2-40B4-BE49-F238E27FC236}">
                <a16:creationId xmlns:a16="http://schemas.microsoft.com/office/drawing/2014/main" id="{585B0D82-7105-D41A-C755-74CF95AE9804}"/>
              </a:ext>
            </a:extLst>
          </p:cNvPr>
          <p:cNvSpPr>
            <a:spLocks noGrp="1"/>
          </p:cNvSpPr>
          <p:nvPr>
            <p:ph type="title"/>
          </p:nvPr>
        </p:nvSpPr>
        <p:spPr>
          <a:xfrm>
            <a:off x="2566832" y="365125"/>
            <a:ext cx="7058333" cy="519778"/>
          </a:xfrm>
        </p:spPr>
        <p:txBody>
          <a:bodyPr>
            <a:normAutofit/>
          </a:bodyPr>
          <a:lstStyle/>
          <a:p>
            <a:pPr algn="ctr"/>
            <a:r>
              <a:rPr lang="pt-BR" sz="2800" b="1" i="0" dirty="0">
                <a:solidFill>
                  <a:schemeClr val="bg1"/>
                </a:solidFill>
                <a:effectLst/>
                <a:latin typeface="Calibri "/>
                <a:cs typeface="Arial" panose="020B0604020202020204" pitchFamily="34" charset="0"/>
              </a:rPr>
              <a:t>Uma Convenção da NU sobre fiscalidade deve</a:t>
            </a:r>
            <a:r>
              <a:rPr lang="pt-BR" sz="2800" b="0" i="0" dirty="0">
                <a:solidFill>
                  <a:schemeClr val="bg1"/>
                </a:solidFill>
                <a:effectLst/>
                <a:latin typeface="Calibri "/>
                <a:cs typeface="Arial" panose="020B0604020202020204" pitchFamily="34" charset="0"/>
              </a:rPr>
              <a:t>:</a:t>
            </a:r>
            <a:endParaRPr lang="pt-BR" sz="2800" b="1" dirty="0">
              <a:solidFill>
                <a:schemeClr val="bg1"/>
              </a:solidFill>
              <a:latin typeface="Calibri "/>
              <a:cs typeface="Arial" panose="020B0604020202020204" pitchFamily="34" charset="0"/>
            </a:endParaRPr>
          </a:p>
        </p:txBody>
      </p:sp>
      <p:sp>
        <p:nvSpPr>
          <p:cNvPr id="3" name="Espaço Reservado para Conteúdo 2">
            <a:extLst>
              <a:ext uri="{FF2B5EF4-FFF2-40B4-BE49-F238E27FC236}">
                <a16:creationId xmlns:a16="http://schemas.microsoft.com/office/drawing/2014/main" id="{8C0EF5CF-8DE1-8679-9381-411147AD4A85}"/>
              </a:ext>
            </a:extLst>
          </p:cNvPr>
          <p:cNvSpPr>
            <a:spLocks noGrp="1"/>
          </p:cNvSpPr>
          <p:nvPr>
            <p:ph idx="1"/>
          </p:nvPr>
        </p:nvSpPr>
        <p:spPr>
          <a:xfrm>
            <a:off x="792110" y="1356852"/>
            <a:ext cx="10647105" cy="7187381"/>
          </a:xfrm>
        </p:spPr>
        <p:txBody>
          <a:bodyPr>
            <a:noAutofit/>
          </a:bodyPr>
          <a:lstStyle/>
          <a:p>
            <a:r>
              <a:rPr lang="pt-BR" sz="1600" dirty="0">
                <a:solidFill>
                  <a:schemeClr val="bg1"/>
                </a:solidFill>
                <a:cs typeface="Arial" panose="020B0604020202020204" pitchFamily="34" charset="0"/>
              </a:rPr>
              <a:t>.</a:t>
            </a:r>
            <a:r>
              <a:rPr lang="pt-BR" sz="1600" b="0" i="0" dirty="0">
                <a:solidFill>
                  <a:schemeClr val="bg1"/>
                </a:solidFill>
                <a:effectLst/>
                <a:cs typeface="Arial" panose="020B0604020202020204" pitchFamily="34" charset="0"/>
              </a:rPr>
              <a:t> Substituir o </a:t>
            </a:r>
            <a:r>
              <a:rPr lang="pt-BR" sz="1600" b="0" i="0" dirty="0" err="1">
                <a:solidFill>
                  <a:schemeClr val="bg1"/>
                </a:solidFill>
                <a:effectLst/>
                <a:cs typeface="Arial" panose="020B0604020202020204" pitchFamily="34" charset="0"/>
              </a:rPr>
              <a:t>actual</a:t>
            </a:r>
            <a:r>
              <a:rPr lang="pt-BR" sz="1600" b="0" i="0" dirty="0">
                <a:solidFill>
                  <a:schemeClr val="bg1"/>
                </a:solidFill>
                <a:effectLst/>
                <a:cs typeface="Arial" panose="020B0604020202020204" pitchFamily="34" charset="0"/>
              </a:rPr>
              <a:t> sistema de transferência de preços: estabelecendo um processo para substituir as </a:t>
            </a:r>
            <a:r>
              <a:rPr lang="pt-BR" sz="1600" b="0" i="0" dirty="0" err="1">
                <a:solidFill>
                  <a:schemeClr val="bg1"/>
                </a:solidFill>
                <a:effectLst/>
                <a:cs typeface="Arial" panose="020B0604020202020204" pitchFamily="34" charset="0"/>
              </a:rPr>
              <a:t>actuais</a:t>
            </a:r>
            <a:r>
              <a:rPr lang="pt-BR" sz="1600" b="0" i="0" dirty="0">
                <a:solidFill>
                  <a:schemeClr val="bg1"/>
                </a:solidFill>
                <a:effectLst/>
                <a:cs typeface="Arial" panose="020B0604020202020204" pitchFamily="34" charset="0"/>
              </a:rPr>
              <a:t> regras por um novo sistema através do qual as companhias multinacionais serão tributadas na base dos seus lucros globais consolidados, com direitos de imposição alocados entre os vários Estados, com base em fórmula a acordar, num sistema que será suplementado por uma taxa de imposto corporativo </a:t>
            </a:r>
            <a:r>
              <a:rPr lang="pt-BR" sz="1600" b="0" i="0" dirty="0" err="1">
                <a:solidFill>
                  <a:schemeClr val="bg1"/>
                </a:solidFill>
                <a:effectLst/>
                <a:cs typeface="Arial" panose="020B0604020202020204" pitchFamily="34" charset="0"/>
              </a:rPr>
              <a:t>efectivo</a:t>
            </a:r>
            <a:r>
              <a:rPr lang="pt-BR" sz="1600" b="0" i="0" dirty="0">
                <a:solidFill>
                  <a:schemeClr val="bg1"/>
                </a:solidFill>
                <a:effectLst/>
                <a:cs typeface="Arial" panose="020B0604020202020204" pitchFamily="34" charset="0"/>
              </a:rPr>
              <a:t> mínimo.</a:t>
            </a:r>
          </a:p>
          <a:p>
            <a:pPr marL="0" indent="0" algn="l">
              <a:buNone/>
            </a:pPr>
            <a:endParaRPr lang="pt-BR" sz="1600" b="0" i="0" dirty="0">
              <a:solidFill>
                <a:schemeClr val="bg1"/>
              </a:solidFill>
              <a:effectLst/>
              <a:cs typeface="Arial" panose="020B0604020202020204" pitchFamily="34" charset="0"/>
            </a:endParaRPr>
          </a:p>
          <a:p>
            <a:pPr algn="l"/>
            <a:r>
              <a:rPr lang="pt-BR" sz="1600" b="0" i="0" dirty="0">
                <a:solidFill>
                  <a:schemeClr val="bg1"/>
                </a:solidFill>
                <a:effectLst/>
                <a:cs typeface="Arial" panose="020B0604020202020204" pitchFamily="34" charset="0"/>
              </a:rPr>
              <a:t>. Aumentar a prestação de contas pelos governos e o escrutínio e confiança públicos: assegurando que o processo de decisão é transparente, participativo e permite aos cidadãos interagir com as autoridades. O que não acontece hoje, com negociações sobre tributação secretas e possibilidades de acompanhamento público limitadas.</a:t>
            </a:r>
          </a:p>
          <a:p>
            <a:pPr algn="l"/>
            <a:endParaRPr lang="pt-BR" sz="1600" b="0" i="0" dirty="0">
              <a:solidFill>
                <a:schemeClr val="bg1"/>
              </a:solidFill>
              <a:effectLst/>
              <a:cs typeface="Arial" panose="020B0604020202020204" pitchFamily="34" charset="0"/>
            </a:endParaRPr>
          </a:p>
          <a:p>
            <a:pPr algn="l"/>
            <a:r>
              <a:rPr lang="pt-BR" sz="1600" b="0" i="0" dirty="0">
                <a:solidFill>
                  <a:schemeClr val="bg1"/>
                </a:solidFill>
                <a:effectLst/>
                <a:cs typeface="Arial" panose="020B0604020202020204" pitchFamily="34" charset="0"/>
              </a:rPr>
              <a:t>. Assentar no ABC da transparência fiscal, nomeadamente Troca de Informação Automática, Transparência dos Beneficiários </a:t>
            </a:r>
            <a:r>
              <a:rPr lang="pt-BR" sz="1600" b="0" i="0" dirty="0" err="1">
                <a:solidFill>
                  <a:schemeClr val="bg1"/>
                </a:solidFill>
                <a:effectLst/>
                <a:cs typeface="Arial" panose="020B0604020202020204" pitchFamily="34" charset="0"/>
              </a:rPr>
              <a:t>Efectivos</a:t>
            </a:r>
            <a:r>
              <a:rPr lang="pt-BR" sz="1600" b="0" i="0" dirty="0">
                <a:solidFill>
                  <a:schemeClr val="bg1"/>
                </a:solidFill>
                <a:effectLst/>
                <a:cs typeface="Arial" panose="020B0604020202020204" pitchFamily="34" charset="0"/>
              </a:rPr>
              <a:t>, e Relatórios Públicos País por País. </a:t>
            </a:r>
          </a:p>
          <a:p>
            <a:pPr marL="0" indent="0" algn="l">
              <a:buNone/>
            </a:pPr>
            <a:endParaRPr lang="pt-BR" sz="1600" b="0" i="0" dirty="0">
              <a:solidFill>
                <a:schemeClr val="bg1"/>
              </a:solidFill>
              <a:effectLst/>
              <a:cs typeface="Arial" panose="020B0604020202020204" pitchFamily="34" charset="0"/>
            </a:endParaRPr>
          </a:p>
          <a:p>
            <a:pPr algn="l"/>
            <a:r>
              <a:rPr lang="pt-BR" sz="1600" b="0" i="0" dirty="0">
                <a:solidFill>
                  <a:schemeClr val="bg1"/>
                </a:solidFill>
                <a:effectLst/>
                <a:cs typeface="Arial" panose="020B0604020202020204" pitchFamily="34" charset="0"/>
              </a:rPr>
              <a:t>. Não mais forçar Estados a terem de aceitar mecanismos de resolução de disputas iníquos e controversos, tais como a arbitragem privada internacional. Enfoque antes na prevenção de conflitos e na criação de mecanismos que a promovam.</a:t>
            </a:r>
          </a:p>
          <a:p>
            <a:pPr marL="0" indent="0" algn="l">
              <a:buNone/>
            </a:pPr>
            <a:endParaRPr lang="pt-BR" sz="1400" b="0" i="0" dirty="0">
              <a:solidFill>
                <a:schemeClr val="bg1"/>
              </a:solidFill>
              <a:effectLst/>
              <a:cs typeface="Arial" panose="020B0604020202020204" pitchFamily="34" charset="0"/>
            </a:endParaRPr>
          </a:p>
        </p:txBody>
      </p:sp>
    </p:spTree>
    <p:extLst>
      <p:ext uri="{BB962C8B-B14F-4D97-AF65-F5344CB8AC3E}">
        <p14:creationId xmlns:p14="http://schemas.microsoft.com/office/powerpoint/2010/main" val="2593842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4D054F3D-C604-5125-9FCA-2384A8711654}"/>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11434" b="6177"/>
          <a:stretch/>
        </p:blipFill>
        <p:spPr>
          <a:xfrm>
            <a:off x="0" y="-1"/>
            <a:ext cx="12192000" cy="6858001"/>
          </a:xfrm>
          <a:prstGeom prst="rect">
            <a:avLst/>
          </a:prstGeom>
          <a:ln>
            <a:noFill/>
          </a:ln>
        </p:spPr>
      </p:pic>
      <p:sp>
        <p:nvSpPr>
          <p:cNvPr id="6" name="Retângulo 5">
            <a:extLst>
              <a:ext uri="{FF2B5EF4-FFF2-40B4-BE49-F238E27FC236}">
                <a16:creationId xmlns:a16="http://schemas.microsoft.com/office/drawing/2014/main" id="{5A8A43FD-506C-96A7-4236-14F7101ACFE7}"/>
              </a:ext>
            </a:extLst>
          </p:cNvPr>
          <p:cNvSpPr>
            <a:spLocks noGrp="1" noRot="1" noMove="1" noResize="1" noEditPoints="1" noAdjustHandles="1" noChangeArrowheads="1" noChangeShapeType="1"/>
          </p:cNvSpPr>
          <p:nvPr/>
        </p:nvSpPr>
        <p:spPr>
          <a:xfrm>
            <a:off x="0" y="0"/>
            <a:ext cx="12192000" cy="6858000"/>
          </a:xfrm>
          <a:prstGeom prst="rect">
            <a:avLst/>
          </a:prstGeom>
          <a:solidFill>
            <a:srgbClr val="28337A">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a:extLst>
              <a:ext uri="{FF2B5EF4-FFF2-40B4-BE49-F238E27FC236}">
                <a16:creationId xmlns:a16="http://schemas.microsoft.com/office/drawing/2014/main" id="{9ACA4997-DCCA-FAFA-99DE-CE4A8091FC31}"/>
              </a:ext>
            </a:extLst>
          </p:cNvPr>
          <p:cNvSpPr>
            <a:spLocks noGrp="1" noRot="1" noMove="1" noResize="1" noEditPoints="1" noAdjustHandles="1" noChangeArrowheads="1" noChangeShapeType="1"/>
          </p:cNvSpPr>
          <p:nvPr/>
        </p:nvSpPr>
        <p:spPr>
          <a:xfrm>
            <a:off x="0" y="0"/>
            <a:ext cx="1376516" cy="6858000"/>
          </a:xfrm>
          <a:prstGeom prst="rect">
            <a:avLst/>
          </a:prstGeom>
          <a:solidFill>
            <a:srgbClr val="C51718">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Imagem 8">
            <a:extLst>
              <a:ext uri="{FF2B5EF4-FFF2-40B4-BE49-F238E27FC236}">
                <a16:creationId xmlns:a16="http://schemas.microsoft.com/office/drawing/2014/main" id="{DD37FFF8-1058-3D8F-43E1-A766056E9B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3712" y="4632926"/>
            <a:ext cx="5044563" cy="1483383"/>
          </a:xfrm>
          <a:prstGeom prst="rect">
            <a:avLst/>
          </a:prstGeom>
        </p:spPr>
      </p:pic>
      <p:sp>
        <p:nvSpPr>
          <p:cNvPr id="10" name="CaixaDeTexto 9">
            <a:extLst>
              <a:ext uri="{FF2B5EF4-FFF2-40B4-BE49-F238E27FC236}">
                <a16:creationId xmlns:a16="http://schemas.microsoft.com/office/drawing/2014/main" id="{6057C017-DAB3-2508-5FA5-996712EEAA45}"/>
              </a:ext>
            </a:extLst>
          </p:cNvPr>
          <p:cNvSpPr txBox="1"/>
          <p:nvPr/>
        </p:nvSpPr>
        <p:spPr>
          <a:xfrm>
            <a:off x="2675592" y="1562201"/>
            <a:ext cx="6840802" cy="923330"/>
          </a:xfrm>
          <a:prstGeom prst="rect">
            <a:avLst/>
          </a:prstGeom>
          <a:noFill/>
        </p:spPr>
        <p:txBody>
          <a:bodyPr wrap="square" rtlCol="0">
            <a:spAutoFit/>
          </a:bodyPr>
          <a:lstStyle/>
          <a:p>
            <a:pPr algn="ctr"/>
            <a:r>
              <a:rPr lang="pt-BR" sz="5400" b="1" dirty="0">
                <a:solidFill>
                  <a:srgbClr val="FFE800"/>
                </a:solidFill>
              </a:rPr>
              <a:t>MUITO OBRIGADA!</a:t>
            </a:r>
          </a:p>
        </p:txBody>
      </p:sp>
      <p:sp>
        <p:nvSpPr>
          <p:cNvPr id="11" name="CaixaDeTexto 10">
            <a:extLst>
              <a:ext uri="{FF2B5EF4-FFF2-40B4-BE49-F238E27FC236}">
                <a16:creationId xmlns:a16="http://schemas.microsoft.com/office/drawing/2014/main" id="{35359CE1-2744-67DB-213A-10AD571DFDF7}"/>
              </a:ext>
            </a:extLst>
          </p:cNvPr>
          <p:cNvSpPr txBox="1"/>
          <p:nvPr/>
        </p:nvSpPr>
        <p:spPr>
          <a:xfrm>
            <a:off x="3573712" y="3236063"/>
            <a:ext cx="5176377" cy="646331"/>
          </a:xfrm>
          <a:prstGeom prst="rect">
            <a:avLst/>
          </a:prstGeom>
          <a:noFill/>
        </p:spPr>
        <p:txBody>
          <a:bodyPr wrap="square" rtlCol="0">
            <a:spAutoFit/>
          </a:bodyPr>
          <a:lstStyle/>
          <a:p>
            <a:pPr algn="ctr"/>
            <a:r>
              <a:rPr lang="pt-BR" sz="3600" b="1" dirty="0">
                <a:solidFill>
                  <a:schemeClr val="bg1"/>
                </a:solidFill>
              </a:rPr>
              <a:t>ammg54@gmail.com</a:t>
            </a:r>
          </a:p>
        </p:txBody>
      </p:sp>
    </p:spTree>
    <p:extLst>
      <p:ext uri="{BB962C8B-B14F-4D97-AF65-F5344CB8AC3E}">
        <p14:creationId xmlns:p14="http://schemas.microsoft.com/office/powerpoint/2010/main" val="1299319901"/>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947</Words>
  <Application>Microsoft Office PowerPoint</Application>
  <PresentationFormat>Widescreen</PresentationFormat>
  <Paragraphs>27</Paragraphs>
  <Slides>6</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6</vt:i4>
      </vt:variant>
    </vt:vector>
  </HeadingPairs>
  <TitlesOfParts>
    <vt:vector size="11" baseType="lpstr">
      <vt:lpstr>Arial</vt:lpstr>
      <vt:lpstr>Calibri</vt:lpstr>
      <vt:lpstr>Calibri </vt:lpstr>
      <vt:lpstr>Calibri Light</vt:lpstr>
      <vt:lpstr>Tema do Office</vt:lpstr>
      <vt:lpstr>Apresentação do PowerPoint</vt:lpstr>
      <vt:lpstr>Apresentação do PowerPoint</vt:lpstr>
      <vt:lpstr>Apresentação do PowerPoint</vt:lpstr>
      <vt:lpstr>Uma Convenção da NU sobre fiscalidade deve:</vt:lpstr>
      <vt:lpstr>Uma Convenção da NU sobre fiscalidade deve:</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Carla Ferreira</dc:creator>
  <cp:lastModifiedBy>Carla Ferreira</cp:lastModifiedBy>
  <cp:revision>3</cp:revision>
  <cp:lastPrinted>2022-06-13T15:24:08Z</cp:lastPrinted>
  <dcterms:created xsi:type="dcterms:W3CDTF">2022-06-12T17:21:25Z</dcterms:created>
  <dcterms:modified xsi:type="dcterms:W3CDTF">2022-06-13T15:29:06Z</dcterms:modified>
</cp:coreProperties>
</file>